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6" r:id="rId11"/>
    <p:sldId id="267" r:id="rId12"/>
    <p:sldId id="270" r:id="rId13"/>
    <p:sldId id="268" r:id="rId14"/>
    <p:sldId id="262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7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160A-EA36-CD43-BB0F-3FDFA965D29E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CA429-868E-924F-901E-FFC93B16E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irtrade-deutschland.de/einkaufen/produktfinder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gFu_s3aKK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/>
          <a:lstStyle/>
          <a:p>
            <a:r>
              <a:rPr lang="de-DE" dirty="0" err="1" smtClean="0"/>
              <a:t>Fairtrade</a:t>
            </a:r>
            <a:r>
              <a:rPr lang="de-DE" dirty="0" smtClean="0"/>
              <a:t> - Blumen und Pflanzen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Bild 3" descr="fairtrade fa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16" y="3600450"/>
            <a:ext cx="3789604" cy="2840567"/>
          </a:xfrm>
          <a:prstGeom prst="rect">
            <a:avLst/>
          </a:prstGeom>
        </p:spPr>
      </p:pic>
      <p:pic>
        <p:nvPicPr>
          <p:cNvPr id="5" name="Bild 4" descr="fairtrade farm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201084"/>
            <a:ext cx="3884083" cy="2491082"/>
          </a:xfrm>
          <a:prstGeom prst="rect">
            <a:avLst/>
          </a:prstGeom>
        </p:spPr>
      </p:pic>
      <p:pic>
        <p:nvPicPr>
          <p:cNvPr id="6" name="Bild 5" descr="blumen 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6" y="201084"/>
            <a:ext cx="3789604" cy="2523715"/>
          </a:xfrm>
          <a:prstGeom prst="rect">
            <a:avLst/>
          </a:prstGeom>
        </p:spPr>
      </p:pic>
      <p:pic>
        <p:nvPicPr>
          <p:cNvPr id="7" name="Bild 6" descr="farm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918" y="3757084"/>
            <a:ext cx="4275666" cy="268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/>
              </a:rPr>
              <a:t>Vorteile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>
                <a:latin typeface="Arial"/>
              </a:rPr>
              <a:t>Sorgfältige Pflege und kurze Wege erhöhen Qualitätsniveau</a:t>
            </a:r>
          </a:p>
          <a:p>
            <a:r>
              <a:rPr lang="de-DE" sz="2400" dirty="0" smtClean="0">
                <a:latin typeface="Arial"/>
              </a:rPr>
              <a:t>Günstigere Energiebilanz</a:t>
            </a:r>
          </a:p>
          <a:p>
            <a:r>
              <a:rPr lang="de-DE" sz="2400" dirty="0" smtClean="0">
                <a:latin typeface="Arial"/>
              </a:rPr>
              <a:t>Durch warmes Klima keine Beheizung und Beleuchtung nötig</a:t>
            </a:r>
          </a:p>
          <a:p>
            <a:r>
              <a:rPr lang="de-DE" sz="2400" dirty="0" smtClean="0">
                <a:latin typeface="Arial"/>
              </a:rPr>
              <a:t>Weniger Pestizidrückstände   </a:t>
            </a:r>
          </a:p>
          <a:p>
            <a:pPr>
              <a:buNone/>
            </a:pPr>
            <a:r>
              <a:rPr lang="de-DE" sz="2400" dirty="0" smtClean="0">
                <a:latin typeface="Arial"/>
              </a:rPr>
              <a:t>          bessere ökologische Alternative</a:t>
            </a:r>
          </a:p>
          <a:p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826643" y="4146887"/>
            <a:ext cx="503175" cy="503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595" dirty="0" smtClean="0">
                <a:latin typeface="Arial"/>
              </a:rPr>
              <a:t>Tropenpflanzen wie Palmen, Zimmerpflanzen wie Weihnachtssterne, Balkon- und Gartenpflanzen wie Geranien und Schnittblumen wie Rosen und Chrysanthemen </a:t>
            </a:r>
          </a:p>
          <a:p>
            <a:r>
              <a:rPr lang="de-DE" sz="2595" dirty="0" smtClean="0">
                <a:latin typeface="Arial"/>
              </a:rPr>
              <a:t>Zum Beispiel bei Rewe, Lidl und Edeka erhältlich</a:t>
            </a:r>
          </a:p>
          <a:p>
            <a:r>
              <a:rPr lang="de-DE" sz="2595" dirty="0" smtClean="0">
                <a:latin typeface="Arial"/>
              </a:rPr>
              <a:t>Produktfinde</a:t>
            </a:r>
            <a:r>
              <a:rPr lang="de-DE" sz="2595" dirty="0">
                <a:latin typeface="Arial"/>
              </a:rPr>
              <a:t>r</a:t>
            </a:r>
            <a:endParaRPr lang="de-DE" sz="2595" dirty="0" smtClean="0">
              <a:latin typeface="Arial"/>
            </a:endParaRPr>
          </a:p>
          <a:p>
            <a:r>
              <a:rPr lang="de-DE" sz="2595" dirty="0" smtClean="0">
                <a:latin typeface="Arial"/>
                <a:hlinkClick r:id="rId2"/>
              </a:rPr>
              <a:t>https://www.fairtrade-deutschland.de/einkaufen/produktfinder.html</a:t>
            </a:r>
            <a:endParaRPr lang="de-DE" sz="2595" dirty="0" smtClean="0">
              <a:latin typeface="Arial"/>
            </a:endParaRPr>
          </a:p>
          <a:p>
            <a:pPr>
              <a:buNone/>
            </a:pPr>
            <a:endParaRPr lang="de-DE" dirty="0"/>
          </a:p>
        </p:txBody>
      </p:sp>
      <p:pic>
        <p:nvPicPr>
          <p:cNvPr id="4" name="Bild 3" descr="fairtra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485" y="153459"/>
            <a:ext cx="1264180" cy="1264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fairtrade blumen 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159" r="-12159"/>
          <a:stretch>
            <a:fillRect/>
          </a:stretch>
        </p:blipFill>
        <p:spPr>
          <a:xfrm>
            <a:off x="-296333" y="550334"/>
            <a:ext cx="10033000" cy="6307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fairtrade_weg-des-weihnachtsstern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2494" b="-32494"/>
          <a:stretch>
            <a:fillRect/>
          </a:stretch>
        </p:blipFill>
        <p:spPr>
          <a:xfrm>
            <a:off x="0" y="274639"/>
            <a:ext cx="9144000" cy="5620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>
              <a:hlinkClick r:id="rId2"/>
            </a:endParaRPr>
          </a:p>
          <a:p>
            <a:pPr>
              <a:buNone/>
            </a:pPr>
            <a:r>
              <a:rPr lang="de-DE" dirty="0" smtClean="0">
                <a:hlinkClick r:id="rId2"/>
              </a:rPr>
              <a:t>https://www.youtube.com/watch?v=QgFu_s3aKKo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/>
              </a:rPr>
              <a:t>Was bedeutet </a:t>
            </a:r>
            <a:r>
              <a:rPr lang="de-DE" dirty="0" err="1" smtClean="0">
                <a:latin typeface="Arial"/>
              </a:rPr>
              <a:t>Fairtrade</a:t>
            </a:r>
            <a:r>
              <a:rPr lang="de-DE" dirty="0">
                <a:latin typeface="Arial"/>
              </a:rPr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>
                <a:latin typeface="Arial"/>
              </a:rPr>
              <a:t>Fairtrade</a:t>
            </a:r>
            <a:r>
              <a:rPr lang="de-DE" sz="2400" dirty="0" smtClean="0">
                <a:latin typeface="Arial"/>
              </a:rPr>
              <a:t> verändert den Handel durch bessere Preise für Kleinbauernfamilien</a:t>
            </a:r>
            <a:r>
              <a:rPr lang="de-DE" sz="2400" smtClean="0">
                <a:latin typeface="Arial"/>
              </a:rPr>
              <a:t>, schafft </a:t>
            </a:r>
            <a:r>
              <a:rPr lang="de-DE" sz="2400" dirty="0" smtClean="0">
                <a:latin typeface="Arial"/>
              </a:rPr>
              <a:t>menschenwürdige Arbeitsbedingungen für Beschäftigte auf Plantagen in Entwicklungs- und Schwellenländern.</a:t>
            </a:r>
          </a:p>
          <a:p>
            <a:r>
              <a:rPr lang="de-DE" sz="2400" dirty="0" smtClean="0">
                <a:latin typeface="Arial"/>
              </a:rPr>
              <a:t>Das </a:t>
            </a:r>
            <a:r>
              <a:rPr lang="de-DE" sz="2400" dirty="0" err="1" smtClean="0">
                <a:latin typeface="Arial"/>
              </a:rPr>
              <a:t>Fairtrade-Siegel</a:t>
            </a:r>
            <a:r>
              <a:rPr lang="de-DE" sz="2400" dirty="0" smtClean="0">
                <a:latin typeface="Arial"/>
              </a:rPr>
              <a:t> steht weltweit für Produkte aus den Regionen des Südens, die nach nationalen </a:t>
            </a:r>
            <a:r>
              <a:rPr lang="de-DE" sz="2400" dirty="0" err="1" smtClean="0">
                <a:latin typeface="Arial"/>
              </a:rPr>
              <a:t>Fairtrade-Standards</a:t>
            </a:r>
            <a:r>
              <a:rPr lang="de-DE" sz="2400" dirty="0" smtClean="0">
                <a:latin typeface="Arial"/>
              </a:rPr>
              <a:t> umweltschonend produziert und fair gehandelt werden. </a:t>
            </a:r>
          </a:p>
          <a:p>
            <a:r>
              <a:rPr lang="de-DE" sz="2400" dirty="0" smtClean="0">
                <a:latin typeface="Arial"/>
              </a:rPr>
              <a:t>Die Standards enthalten darüber hinaus Kriterien zu demokratischen Organisationsstrukturen, Umweltschutz und sicheren Arbeitsbedingungen.</a:t>
            </a: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/>
              </a:rPr>
              <a:t>Was sind </a:t>
            </a:r>
            <a:r>
              <a:rPr lang="de-DE" dirty="0" err="1" smtClean="0">
                <a:latin typeface="Arial"/>
              </a:rPr>
              <a:t>Fairtrade-Standards</a:t>
            </a:r>
            <a:r>
              <a:rPr lang="de-DE" dirty="0" smtClean="0">
                <a:latin typeface="Arial"/>
              </a:rPr>
              <a:t>?</a:t>
            </a:r>
            <a:endParaRPr lang="de-DE" dirty="0">
              <a:latin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800" b="1" dirty="0" smtClean="0">
                <a:latin typeface="Arial"/>
              </a:rPr>
              <a:t>Soziales: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Stärkung der Kleinbauern, Kleinbäuerinnen und Arbeiter und Arbeiterinnen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Organisation in demokratischen Gemeinschaften (Versammlungs- und Gewerkschaftsfreiheit)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Förderung gewerkschaftlicher Organisation (auf Plantagen)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Geregelte Arbeitsbedingungen (Arbeitsverträge)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Verbot ausbeuterischer Kinderarbeit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Diskriminierungsverbot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Mutterschutz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>
                <a:latin typeface="Arial"/>
              </a:rPr>
              <a:t>Ökologisches: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Umweltschutz: Mensch im Mittelpunkt (Schutzkleidung)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Umweltschonender Anbau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Schutz natürlicher Ressourcen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Verbot gefährlicher Pestizide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Kein gentechnisch verändertes Saatgut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Förderung des Bio-Anbaus durch den Bio-Aufschlag</a:t>
            </a:r>
          </a:p>
          <a:p>
            <a:pPr>
              <a:buFont typeface="Wingdings" charset="2"/>
              <a:buChar char=""/>
            </a:pPr>
            <a:r>
              <a:rPr lang="de-DE" sz="2400" dirty="0">
                <a:latin typeface="Arial"/>
              </a:rPr>
              <a:t>W</a:t>
            </a:r>
            <a:r>
              <a:rPr lang="de-DE" sz="2400" dirty="0" smtClean="0">
                <a:latin typeface="Arial"/>
              </a:rPr>
              <a:t>assersparende Bewässerung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Kläranlagen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Kompost- und Müllmanagement </a:t>
            </a:r>
          </a:p>
          <a:p>
            <a:endParaRPr lang="de-DE" dirty="0"/>
          </a:p>
        </p:txBody>
      </p:sp>
      <p:pic>
        <p:nvPicPr>
          <p:cNvPr id="4" name="Bild 3" descr="fairtra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37583"/>
            <a:ext cx="1828800" cy="187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>
                <a:latin typeface="Arial"/>
              </a:rPr>
              <a:t>Ökonomisches: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Anforderungen an Händler und Hersteller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Bezahlung von </a:t>
            </a:r>
            <a:r>
              <a:rPr lang="de-DE" sz="2400" dirty="0" err="1" smtClean="0">
                <a:latin typeface="Arial"/>
              </a:rPr>
              <a:t>Fairtrade-Mindestpreis</a:t>
            </a:r>
            <a:r>
              <a:rPr lang="de-DE" sz="2400" dirty="0" smtClean="0">
                <a:latin typeface="Arial"/>
              </a:rPr>
              <a:t> und </a:t>
            </a:r>
            <a:r>
              <a:rPr lang="de-DE" sz="2400" dirty="0" err="1" smtClean="0">
                <a:latin typeface="Arial"/>
              </a:rPr>
              <a:t>Fairtrade-Prämie</a:t>
            </a:r>
            <a:endParaRPr lang="de-DE" sz="2400" dirty="0" smtClean="0">
              <a:uFill>
                <a:solidFill>
                  <a:schemeClr val="tx1"/>
                </a:solidFill>
              </a:uFill>
              <a:latin typeface="Arial"/>
            </a:endParaRP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Nachweis über Waren- und Geldfluss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Richtlinien zur Verwendung des Siegels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Transparente Handelsbeziehungen </a:t>
            </a:r>
          </a:p>
          <a:p>
            <a:pPr>
              <a:buFont typeface="Wingdings" charset="2"/>
              <a:buChar char=""/>
            </a:pPr>
            <a:r>
              <a:rPr lang="de-DE" sz="2400" dirty="0" smtClean="0">
                <a:latin typeface="Arial"/>
              </a:rPr>
              <a:t>Vorfinanzierung</a:t>
            </a:r>
          </a:p>
          <a:p>
            <a:endParaRPr lang="de-DE" dirty="0"/>
          </a:p>
        </p:txBody>
      </p:sp>
      <p:pic>
        <p:nvPicPr>
          <p:cNvPr id="4" name="Bild 3" descr="fairtra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605" y="147638"/>
            <a:ext cx="1990195" cy="199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err="1" smtClean="0">
                <a:latin typeface="Arial"/>
              </a:rPr>
              <a:t>Fairtrade</a:t>
            </a:r>
            <a:r>
              <a:rPr lang="de-DE" dirty="0" smtClean="0">
                <a:latin typeface="Arial"/>
              </a:rPr>
              <a:t> in Fair-Bindung mit Blumen</a:t>
            </a:r>
            <a:endParaRPr lang="de-DE" dirty="0">
              <a:latin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 smtClean="0">
              <a:latin typeface="Arial"/>
            </a:endParaRPr>
          </a:p>
          <a:p>
            <a:r>
              <a:rPr lang="de-DE" sz="2400" dirty="0" smtClean="0">
                <a:latin typeface="Arial"/>
              </a:rPr>
              <a:t>Verbesserung der Arbeitsbedingungen steht im Vordergrund</a:t>
            </a:r>
          </a:p>
          <a:p>
            <a:r>
              <a:rPr lang="de-DE" sz="2400" dirty="0" err="1" smtClean="0">
                <a:latin typeface="Arial"/>
              </a:rPr>
              <a:t>Fairtrade-Prämie</a:t>
            </a:r>
            <a:r>
              <a:rPr lang="de-DE" sz="2400" dirty="0" smtClean="0">
                <a:latin typeface="Arial"/>
              </a:rPr>
              <a:t> kommt Arbeitern direkt zugute  </a:t>
            </a:r>
          </a:p>
          <a:p>
            <a:r>
              <a:rPr lang="de-DE" sz="2400" dirty="0" err="1" smtClean="0">
                <a:latin typeface="Arial"/>
              </a:rPr>
              <a:t>Fairtrade-Prämienkomitee</a:t>
            </a:r>
            <a:r>
              <a:rPr lang="de-DE" sz="2400" dirty="0" smtClean="0">
                <a:latin typeface="Arial"/>
              </a:rPr>
              <a:t> entscheidet, in welche Projekte diese investiert werden soll</a:t>
            </a:r>
          </a:p>
          <a:p>
            <a:r>
              <a:rPr lang="de-DE" sz="2400" dirty="0" smtClean="0">
                <a:latin typeface="Arial"/>
              </a:rPr>
              <a:t>Managementvertreterinnen und –Vertreter können bei offensichtlich </a:t>
            </a:r>
            <a:r>
              <a:rPr lang="de-DE" sz="2400" dirty="0" err="1" smtClean="0">
                <a:latin typeface="Arial"/>
              </a:rPr>
              <a:t>betriebsschädigender</a:t>
            </a:r>
            <a:r>
              <a:rPr lang="de-DE" sz="2400" dirty="0" smtClean="0">
                <a:latin typeface="Arial"/>
              </a:rPr>
              <a:t> Verwendung der </a:t>
            </a:r>
            <a:r>
              <a:rPr lang="de-DE" sz="2400" dirty="0" err="1" smtClean="0">
                <a:latin typeface="Arial"/>
              </a:rPr>
              <a:t>Fairtrade-Prämie</a:t>
            </a:r>
            <a:r>
              <a:rPr lang="de-DE" sz="2400" dirty="0" smtClean="0">
                <a:latin typeface="Arial"/>
              </a:rPr>
              <a:t> ein Veto einlegen</a:t>
            </a:r>
            <a:endParaRPr lang="de-DE" sz="24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5760" y="274638"/>
            <a:ext cx="6469387" cy="45719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pic>
        <p:nvPicPr>
          <p:cNvPr id="4" name="Inhaltsplatzhalter 3" descr="fairtrade prämi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159" r="-12159"/>
          <a:stretch>
            <a:fillRect/>
          </a:stretch>
        </p:blipFill>
        <p:spPr>
          <a:xfrm>
            <a:off x="-922487" y="491248"/>
            <a:ext cx="10950038" cy="6038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latin typeface="Arial"/>
              </a:rPr>
              <a:t>Wo? </a:t>
            </a:r>
            <a:r>
              <a:rPr lang="de-DE" sz="2400" dirty="0" smtClean="0">
                <a:latin typeface="Arial"/>
              </a:rPr>
              <a:t>Kenia, Äthiopien, Tansania, Uganda, Simbabwe, Ecuador, El Salvador, Sri Lanka und Costa Rica</a:t>
            </a:r>
          </a:p>
          <a:p>
            <a:endParaRPr lang="de-DE" sz="2400" dirty="0" smtClean="0">
              <a:latin typeface="Arial"/>
            </a:endParaRPr>
          </a:p>
          <a:p>
            <a:r>
              <a:rPr lang="de-DE" sz="2400" b="1" dirty="0" smtClean="0">
                <a:latin typeface="Arial"/>
              </a:rPr>
              <a:t>Was? </a:t>
            </a:r>
            <a:r>
              <a:rPr lang="de-DE" sz="2400" dirty="0" smtClean="0">
                <a:latin typeface="Arial"/>
              </a:rPr>
              <a:t>Schnittblumen, fertig kultivierte Pflanzen, Jungpflanzen und unbewurzelte Stecklinge</a:t>
            </a:r>
          </a:p>
          <a:p>
            <a:endParaRPr lang="de-DE" sz="2400" dirty="0" smtClean="0">
              <a:latin typeface="Arial"/>
            </a:endParaRPr>
          </a:p>
          <a:p>
            <a:r>
              <a:rPr lang="de-DE" sz="2400" b="1" dirty="0" smtClean="0">
                <a:latin typeface="Arial"/>
              </a:rPr>
              <a:t>Wie? </a:t>
            </a:r>
            <a:r>
              <a:rPr lang="de-DE" sz="2400" dirty="0" smtClean="0">
                <a:latin typeface="Arial"/>
              </a:rPr>
              <a:t>Schrittweise Erhöhung des Lohns, um konkurrenzfähig zu bleiben  </a:t>
            </a:r>
          </a:p>
          <a:p>
            <a:endParaRPr lang="de-DE" sz="2400" dirty="0" smtClean="0">
              <a:latin typeface="Arial"/>
            </a:endParaRPr>
          </a:p>
        </p:txBody>
      </p:sp>
      <p:pic>
        <p:nvPicPr>
          <p:cNvPr id="4" name="Bild 3" descr="fairtra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550" y="274638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fairtrade blum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159" r="-12159"/>
          <a:stretch>
            <a:fillRect/>
          </a:stretch>
        </p:blipFill>
        <p:spPr>
          <a:xfrm>
            <a:off x="-873948" y="0"/>
            <a:ext cx="10994503" cy="6319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Bildschirmpräsentation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Fairtrade - Blumen und Pflanzen</vt:lpstr>
      <vt:lpstr>Was bedeutet Fairtrade?</vt:lpstr>
      <vt:lpstr>Was sind Fairtrade-Standards?</vt:lpstr>
      <vt:lpstr>PowerPoint-Präsentation</vt:lpstr>
      <vt:lpstr>PowerPoint-Präsentation</vt:lpstr>
      <vt:lpstr>Fairtrade in Fair-Bindung mit Blumen</vt:lpstr>
      <vt:lpstr>PowerPoint-Präsentation</vt:lpstr>
      <vt:lpstr>PowerPoint-Präsentation</vt:lpstr>
      <vt:lpstr>PowerPoint-Präsentation</vt:lpstr>
      <vt:lpstr>Vorteile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Fairtrade- Blumen und Pflanzen</dc:title>
  <dc:creator>Oliver Kammann</dc:creator>
  <cp:lastModifiedBy>Andrea Dolschon</cp:lastModifiedBy>
  <cp:revision>20</cp:revision>
  <dcterms:created xsi:type="dcterms:W3CDTF">2018-11-14T18:04:31Z</dcterms:created>
  <dcterms:modified xsi:type="dcterms:W3CDTF">2018-11-28T12:39:59Z</dcterms:modified>
</cp:coreProperties>
</file>